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67" r:id="rId3"/>
    <p:sldId id="269" r:id="rId4"/>
    <p:sldId id="270" r:id="rId5"/>
    <p:sldId id="271" r:id="rId6"/>
    <p:sldId id="272" r:id="rId7"/>
    <p:sldId id="274" r:id="rId8"/>
    <p:sldId id="275" r:id="rId9"/>
    <p:sldId id="276" r:id="rId10"/>
    <p:sldId id="273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5143500" type="screen16x9"/>
  <p:notesSz cx="6858000" cy="9144000"/>
  <p:defaultTextStyle>
    <a:defPPr>
      <a:defRPr lang="fr-F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4" autoAdjust="0"/>
  </p:normalViewPr>
  <p:slideViewPr>
    <p:cSldViewPr>
      <p:cViewPr>
        <p:scale>
          <a:sx n="150" d="100"/>
          <a:sy n="150" d="100"/>
        </p:scale>
        <p:origin x="802" y="-2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1057588583347"/>
          <c:y val="4.7549408108040182E-2"/>
          <c:w val="0.96556900000000001"/>
          <c:h val="0.880691"/>
        </c:manualLayout>
      </c:layout>
      <c:lineChart>
        <c:grouping val="standard"/>
        <c:varyColors val="0"/>
        <c:ser>
          <c:idx val="1"/>
          <c:order val="0"/>
          <c:tx>
            <c:strRef>
              <c:f>'Graph IFT'!$M$153</c:f>
              <c:strCache>
                <c:ptCount val="1"/>
                <c:pt idx="0">
                  <c:v>État initial Économe ou Très Économe (54 sdc)</c:v>
                </c:pt>
              </c:strCache>
            </c:strRef>
          </c:tx>
          <c:spPr bwMode="auto">
            <a:prstGeom prst="rect">
              <a:avLst/>
            </a:prstGeom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'Graph IFT'!$N$145:$T$145</c:f>
              <c:strCache>
                <c:ptCount val="7"/>
                <c:pt idx="0">
                  <c:v>PZ0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'Graph IFT'!$N$153:$T$153</c:f>
              <c:numCache>
                <c:formatCode>0.0</c:formatCode>
                <c:ptCount val="7"/>
                <c:pt idx="0" formatCode="General">
                  <c:v>9.2870370370370363</c:v>
                </c:pt>
                <c:pt idx="1">
                  <c:v>11.885622855433695</c:v>
                </c:pt>
                <c:pt idx="2">
                  <c:v>11.453239433995508</c:v>
                </c:pt>
                <c:pt idx="3">
                  <c:v>9.9122226073321347</c:v>
                </c:pt>
                <c:pt idx="4">
                  <c:v>9.5886805226019654</c:v>
                </c:pt>
                <c:pt idx="5">
                  <c:v>11.397664113296745</c:v>
                </c:pt>
                <c:pt idx="6">
                  <c:v>8.7115001695925969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5B-4339-A80D-53C706633D09}"/>
            </c:ext>
          </c:extLst>
        </c:ser>
        <c:ser>
          <c:idx val="2"/>
          <c:order val="1"/>
          <c:tx>
            <c:strRef>
              <c:f>'Graph IFT'!$M$154</c:f>
              <c:strCache>
                <c:ptCount val="1"/>
                <c:pt idx="0">
                  <c:v>État initial Peu ou Pas Économe (147 sdc)</c:v>
                </c:pt>
              </c:strCache>
            </c:strRef>
          </c:tx>
          <c:spPr bwMode="auto">
            <a:prstGeom prst="rect">
              <a:avLst/>
            </a:prstGeom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'Graph IFT'!$N$145:$T$145</c:f>
              <c:strCache>
                <c:ptCount val="7"/>
                <c:pt idx="0">
                  <c:v>PZ0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strCache>
            </c:strRef>
          </c:cat>
          <c:val>
            <c:numRef>
              <c:f>'Graph IFT'!$N$154:$T$154</c:f>
              <c:numCache>
                <c:formatCode>0.0</c:formatCode>
                <c:ptCount val="7"/>
                <c:pt idx="0" formatCode="General">
                  <c:v>14.31299319727891</c:v>
                </c:pt>
                <c:pt idx="1">
                  <c:v>13.846967398233376</c:v>
                </c:pt>
                <c:pt idx="2">
                  <c:v>13.063007203888603</c:v>
                </c:pt>
                <c:pt idx="3">
                  <c:v>12.666286862294308</c:v>
                </c:pt>
                <c:pt idx="4">
                  <c:v>11.460441064681994</c:v>
                </c:pt>
                <c:pt idx="5">
                  <c:v>11.827781205436239</c:v>
                </c:pt>
                <c:pt idx="6">
                  <c:v>10.092477458551018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5B-4339-A80D-53C706633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682752"/>
        <c:axId val="200345280"/>
      </c:lineChart>
      <c:catAx>
        <c:axId val="60682752"/>
        <c:scaling>
          <c:orientation val="minMax"/>
        </c:scaling>
        <c:delete val="0"/>
        <c:axPos val="b"/>
        <c:majorGridlines>
          <c:spPr bwMode="auto">
            <a:prstGeom prst="rect">
              <a:avLst/>
            </a:prstGeom>
            <a:ln w="9525" cap="flat" cmpd="sng" algn="ctr">
              <a:solidFill>
                <a:schemeClr val="dk1">
                  <a:lumMod val="15000"/>
                  <a:lumOff val="85000"/>
                  <a:alpha val="53999"/>
                </a:schemeClr>
              </a:solidFill>
              <a:round/>
            </a:ln>
            <a:effectLst/>
          </c:spPr>
        </c:majorGridlines>
        <c:minorGridlines>
          <c:spPr bwMode="auto">
            <a:prstGeom prst="rect">
              <a:avLst/>
            </a:prstGeom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cap="none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345280"/>
        <c:crosses val="autoZero"/>
        <c:auto val="1"/>
        <c:lblAlgn val="ctr"/>
        <c:lblOffset val="100"/>
        <c:noMultiLvlLbl val="0"/>
      </c:catAx>
      <c:valAx>
        <c:axId val="200345280"/>
        <c:scaling>
          <c:orientation val="minMax"/>
          <c:max val="16"/>
          <c:min val="6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dk1">
                  <a:lumMod val="15000"/>
                  <a:lumOff val="85000"/>
                  <a:alpha val="53999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682752"/>
        <c:crosses val="autoZero"/>
        <c:crossBetween val="between"/>
        <c:majorUnit val="2"/>
      </c:valAx>
      <c:spPr bwMode="auto">
        <a:prstGeom prst="rect">
          <a:avLst/>
        </a:prstGeom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 bwMode="auto">
    <a:xfrm>
      <a:off x="2524203" y="1984705"/>
      <a:ext cx="5450605" cy="3639808"/>
    </a:xfrm>
    <a:prstGeom prst="rect">
      <a:avLst/>
    </a:prstGeom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200" b="1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200" cap="none" spc="0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5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 bwMode="auto">
      <a:prstGeom prst="rect">
        <a:avLst/>
      </a:prstGeom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  <a:alpha val="53999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200"/>
  </cs:legend>
  <cs:plotArea>
    <cs:lnRef idx="0"/>
    <cs:fillRef idx="0"/>
    <cs:effectRef idx="0"/>
    <cs:fontRef idx="minor">
      <a:schemeClr val="dk1"/>
    </cs:fontRef>
    <cs:spPr bwMode="auto">
      <a:prstGeom prst="rect">
        <a:avLst/>
      </a:prstGeom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50" b="1" cap="none" spc="0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200"/>
  </cs:valueAxis>
  <cs:wall>
    <cs:lnRef idx="0"/>
    <cs:fillRef idx="0"/>
    <cs:effectRef idx="0"/>
    <cs:fontRef idx="minor">
      <a:schemeClr val="dk1"/>
    </cs:fontRef>
    <cs:spPr bwMode="auto">
      <a:prstGeom prst="rect">
        <a:avLst/>
      </a:prstGeom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9C54-9F62-43C2-A9CE-95255743B182}" type="datetimeFigureOut">
              <a:rPr lang="fr-FR" smtClean="0"/>
              <a:t>28/01/2026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0181-E160-4A4B-BEF7-3797EB1073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1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694266" y="1386483"/>
            <a:ext cx="7755469" cy="1833339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rgbClr val="536B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dirty="0"/>
          </a:p>
        </p:txBody>
      </p:sp>
      <p:pic>
        <p:nvPicPr>
          <p:cNvPr id="7" name="Image 6" descr="Une image contenant texte, Police, capture d’écran, logo&#10;&#10;Description générée automatiquement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846112" y="4055856"/>
            <a:ext cx="3451777" cy="906823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19138" y="3219450"/>
            <a:ext cx="7740650" cy="504825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09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114300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773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706861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23850" y="195263"/>
            <a:ext cx="7056438" cy="3889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28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V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81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628650" y="1059582"/>
            <a:ext cx="7886700" cy="3573140"/>
          </a:xfrm>
        </p:spPr>
        <p:txBody>
          <a:bodyPr>
            <a:normAutofit/>
          </a:bodyPr>
          <a:lstStyle>
            <a:lvl1pPr>
              <a:defRPr sz="1500" b="0" i="0">
                <a:solidFill>
                  <a:srgbClr val="536B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536B3F"/>
              </a:buCl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</a:p>
          <a:p>
            <a:pPr lvl="1">
              <a:defRPr/>
            </a:pPr>
            <a:r>
              <a:rPr lang="fr-FR"/>
              <a:t>Deuxième niveau</a:t>
            </a:r>
          </a:p>
          <a:p>
            <a:pPr lvl="2">
              <a:defRPr/>
            </a:pPr>
            <a:r>
              <a:rPr lang="fr-FR"/>
              <a:t>Troisième niveau</a:t>
            </a:r>
          </a:p>
          <a:p>
            <a:pPr lvl="3">
              <a:defRPr/>
            </a:pPr>
            <a:r>
              <a:rPr lang="fr-FR"/>
              <a:t>Quatrième niveau</a:t>
            </a:r>
          </a:p>
          <a:p>
            <a:pPr lvl="4">
              <a:defRPr/>
            </a:pPr>
            <a:r>
              <a:rPr lang="fr-FR"/>
              <a:t>Cinquième niveau</a:t>
            </a:r>
            <a:endParaRPr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7" name="Google Shape;31;p6"/>
          <p:cNvCxnSpPr/>
          <p:nvPr userDrawn="1"/>
        </p:nvCxnSpPr>
        <p:spPr>
          <a:xfrm>
            <a:off x="323528" y="807200"/>
            <a:ext cx="8496944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710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7" name="Google Shape;27;p5"/>
          <p:cNvCxnSpPr/>
          <p:nvPr/>
        </p:nvCxnSpPr>
        <p:spPr>
          <a:xfrm>
            <a:off x="324000" y="807200"/>
            <a:ext cx="8496000" cy="0"/>
          </a:xfrm>
          <a:prstGeom prst="straightConnector1">
            <a:avLst/>
          </a:prstGeom>
          <a:noFill/>
          <a:ln w="28575" cap="flat" cmpd="sng">
            <a:solidFill>
              <a:srgbClr val="536B3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7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cxnSp>
        <p:nvCxnSpPr>
          <p:cNvPr id="8" name="Google Shape;27;p5"/>
          <p:cNvCxnSpPr/>
          <p:nvPr userDrawn="1"/>
        </p:nvCxnSpPr>
        <p:spPr>
          <a:xfrm>
            <a:off x="324000" y="807200"/>
            <a:ext cx="8496000" cy="0"/>
          </a:xfrm>
          <a:prstGeom prst="straightConnector1">
            <a:avLst/>
          </a:prstGeom>
          <a:noFill/>
          <a:ln w="28575" cap="flat" cmpd="sng">
            <a:solidFill>
              <a:srgbClr val="536B3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3238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ln>
            <a:solidFill>
              <a:srgbClr val="536B3F"/>
            </a:solidFill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682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27" name="Google Shape;27;p5"/>
          <p:cNvCxnSpPr/>
          <p:nvPr/>
        </p:nvCxnSpPr>
        <p:spPr>
          <a:xfrm>
            <a:off x="324000" y="807200"/>
            <a:ext cx="8496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26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re seu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265550"/>
            <a:ext cx="668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cxnSp>
        <p:nvCxnSpPr>
          <p:cNvPr id="31" name="Google Shape;31;p6"/>
          <p:cNvCxnSpPr/>
          <p:nvPr/>
        </p:nvCxnSpPr>
        <p:spPr>
          <a:xfrm>
            <a:off x="395536" y="807200"/>
            <a:ext cx="68400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50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76218" y="50284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834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fr-FR"/>
            </a:defPPr>
            <a:lvl1pPr marL="0" algn="ctr" defTabSz="914378" rtl="0" eaLnBrk="1" latinLnBrk="0" hangingPunct="1">
              <a:defRPr sz="1100" kern="1200">
                <a:solidFill>
                  <a:srgbClr val="536B3F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2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107439"/>
            <a:ext cx="7886700" cy="994172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>
              <a:defRPr/>
            </a:pPr>
            <a:r>
              <a:rPr lang="fr-FR" dirty="0"/>
              <a:t>Cliquez pour 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  <a:p>
            <a:pPr lvl="4">
              <a:defRPr/>
            </a:pPr>
            <a:r>
              <a:rPr lang="fr-FR" dirty="0"/>
              <a:t>Cinquième niveau</a:t>
            </a:r>
            <a:endParaRPr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123478"/>
            <a:ext cx="1175530" cy="609458"/>
          </a:xfrm>
          <a:prstGeom prst="rect">
            <a:avLst/>
          </a:prstGeom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523818" y="4876006"/>
            <a:ext cx="628650" cy="27209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1100">
                <a:solidFill>
                  <a:srgbClr val="536B3F"/>
                </a:solidFill>
              </a:defRPr>
            </a:lvl1pPr>
          </a:lstStyle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0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3" r:id="rId4"/>
    <p:sldLayoutId id="2147483664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hf hdr="0" ftr="0" dt="0"/>
  <p:txStyles>
    <p:titleStyle>
      <a:lvl1pPr algn="l" defTabSz="685800" eaLnBrk="1" hangingPunct="1">
        <a:lnSpc>
          <a:spcPct val="90000"/>
        </a:lnSpc>
        <a:spcBef>
          <a:spcPts val="0"/>
        </a:spcBef>
        <a:buNone/>
        <a:defRPr sz="2400" b="1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eaLnBrk="1" hangingPunct="1">
        <a:lnSpc>
          <a:spcPct val="90000"/>
        </a:lnSpc>
        <a:spcBef>
          <a:spcPts val="750"/>
        </a:spcBef>
        <a:buFont typeface="Arial"/>
        <a:buChar char="•"/>
        <a:defRPr sz="2000" b="1">
          <a:solidFill>
            <a:srgbClr val="536B3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eaLnBrk="1" hangingPunct="1">
        <a:lnSpc>
          <a:spcPct val="90000"/>
        </a:lnSpc>
        <a:spcBef>
          <a:spcPts val="375"/>
        </a:spcBef>
        <a:buClr>
          <a:srgbClr val="196837"/>
        </a:buClr>
        <a:buFont typeface="Courier New"/>
        <a:buChar char="o"/>
        <a:defRPr sz="16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eaLnBrk="1" hangingPunct="1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eaLnBrk="1" hangingPunct="1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0" Type="http://schemas.openxmlformats.org/officeDocument/2006/relationships/image" Target="../media/image29.jpe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D7B7D3-797E-47CE-BE8D-21EC8C8AF2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Viticulture sans pesticides :</a:t>
            </a:r>
            <a:br>
              <a:rPr lang="fr-FR" dirty="0"/>
            </a:br>
            <a:r>
              <a:rPr lang="fr-FR" sz="2000" dirty="0"/>
              <a:t>vers des socio-écosystèmes viticoles agroécologiques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367E7-7DDE-44C8-985B-8B32560EB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66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354BB3-1E24-4681-8B00-396DCE63A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4E55A0-9B2E-4CA6-95ED-47BD45B7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grand consortium de chercheurs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CBFFBB-4C22-412E-8ED1-A46874BD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/>
        </p:blipFill>
        <p:spPr bwMode="auto">
          <a:xfrm>
            <a:off x="2555776" y="1203598"/>
            <a:ext cx="3706670" cy="33672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7BD35C-1141-462F-90C9-D2EA5D569CDE}"/>
              </a:ext>
            </a:extLst>
          </p:cNvPr>
          <p:cNvSpPr txBox="1"/>
          <p:nvPr/>
        </p:nvSpPr>
        <p:spPr bwMode="auto">
          <a:xfrm>
            <a:off x="6202878" y="3043203"/>
            <a:ext cx="2725353" cy="141577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+mj-lt"/>
              </a:rPr>
              <a:t>INRAE</a:t>
            </a:r>
          </a:p>
          <a:p>
            <a:pPr algn="ctr">
              <a:defRPr/>
            </a:pPr>
            <a:r>
              <a:rPr lang="fr-FR" sz="1400" b="1" dirty="0">
                <a:latin typeface="+mj-lt"/>
              </a:rPr>
              <a:t>Institut Agro Montpellier</a:t>
            </a:r>
            <a:endParaRPr lang="fr-FR" sz="1400" dirty="0">
              <a:latin typeface="+mj-lt"/>
            </a:endParaRPr>
          </a:p>
          <a:p>
            <a:pPr algn="ctr">
              <a:defRPr/>
            </a:pPr>
            <a:endParaRPr lang="fr-FR" sz="1050" dirty="0">
              <a:latin typeface="+mj-lt"/>
            </a:endParaRP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Agronomie</a:t>
            </a: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Agroécologie</a:t>
            </a: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Sciences économiques</a:t>
            </a:r>
          </a:p>
          <a:p>
            <a:pPr algn="ctr">
              <a:defRPr/>
            </a:pPr>
            <a:r>
              <a:rPr lang="fr-FR" sz="1100" i="1" dirty="0">
                <a:solidFill>
                  <a:srgbClr val="536B3F"/>
                </a:solidFill>
                <a:latin typeface="+mj-lt"/>
              </a:rPr>
              <a:t>Prospective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38B0808-F71A-4107-93CE-41851296E83B}"/>
              </a:ext>
            </a:extLst>
          </p:cNvPr>
          <p:cNvSpPr txBox="1"/>
          <p:nvPr/>
        </p:nvSpPr>
        <p:spPr bwMode="auto">
          <a:xfrm>
            <a:off x="6200428" y="1338448"/>
            <a:ext cx="2727803" cy="12157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+mj-lt"/>
              </a:rPr>
              <a:t>INRAE</a:t>
            </a:r>
          </a:p>
          <a:p>
            <a:pPr algn="ctr">
              <a:defRPr/>
            </a:pPr>
            <a:r>
              <a:rPr lang="fr-FR" sz="1400" b="1" dirty="0">
                <a:latin typeface="+mj-lt"/>
              </a:rPr>
              <a:t>Université de Bourgogne</a:t>
            </a:r>
          </a:p>
          <a:p>
            <a:pPr algn="ctr">
              <a:defRPr/>
            </a:pPr>
            <a:endParaRPr lang="fr-FR" sz="1050" dirty="0">
              <a:latin typeface="+mj-lt"/>
            </a:endParaRP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Sélection variétale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Interactions plantes-pathogènes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Biocontrôle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5A9BC2-0C00-4732-9419-8556809B9C9D}"/>
              </a:ext>
            </a:extLst>
          </p:cNvPr>
          <p:cNvSpPr txBox="1"/>
          <p:nvPr/>
        </p:nvSpPr>
        <p:spPr bwMode="auto">
          <a:xfrm>
            <a:off x="3343478" y="3293462"/>
            <a:ext cx="842345" cy="2616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Bordeaux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7B01EF-95CC-4B16-8537-294F7CC95C6B}"/>
              </a:ext>
            </a:extLst>
          </p:cNvPr>
          <p:cNvSpPr txBox="1"/>
          <p:nvPr/>
        </p:nvSpPr>
        <p:spPr bwMode="auto">
          <a:xfrm>
            <a:off x="4927654" y="2570909"/>
            <a:ext cx="504056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Dijon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12FD5A-4B2C-41BC-882B-5405CCEE2EC0}"/>
              </a:ext>
            </a:extLst>
          </p:cNvPr>
          <p:cNvSpPr txBox="1"/>
          <p:nvPr/>
        </p:nvSpPr>
        <p:spPr bwMode="auto">
          <a:xfrm>
            <a:off x="5503718" y="2222731"/>
            <a:ext cx="648072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Colmar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326584D-4831-43C8-943E-4CAD89EA4DC1}"/>
              </a:ext>
            </a:extLst>
          </p:cNvPr>
          <p:cNvSpPr txBox="1"/>
          <p:nvPr/>
        </p:nvSpPr>
        <p:spPr bwMode="auto">
          <a:xfrm>
            <a:off x="4473669" y="3802872"/>
            <a:ext cx="936104" cy="2616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Montpellier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EDD696-5D1F-4F8C-93A4-216099188F2E}"/>
              </a:ext>
            </a:extLst>
          </p:cNvPr>
          <p:cNvSpPr txBox="1"/>
          <p:nvPr/>
        </p:nvSpPr>
        <p:spPr bwMode="auto">
          <a:xfrm>
            <a:off x="259760" y="1975006"/>
            <a:ext cx="2703665" cy="17466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400" b="1" dirty="0">
                <a:latin typeface="+mj-lt"/>
              </a:rPr>
              <a:t>INRAE</a:t>
            </a:r>
          </a:p>
          <a:p>
            <a:pPr algn="ctr">
              <a:defRPr/>
            </a:pPr>
            <a:r>
              <a:rPr lang="fr-FR" sz="1400" b="1" dirty="0">
                <a:latin typeface="+mj-lt"/>
              </a:rPr>
              <a:t>Bordeaux Sciences Agro </a:t>
            </a:r>
            <a:br>
              <a:rPr lang="fr-FR" sz="1400" b="1" dirty="0">
                <a:latin typeface="+mj-lt"/>
              </a:rPr>
            </a:br>
            <a:r>
              <a:rPr lang="fr-FR" sz="1400" b="1" dirty="0">
                <a:latin typeface="+mj-lt"/>
              </a:rPr>
              <a:t>Université de Bordeaux</a:t>
            </a:r>
            <a:endParaRPr lang="fr-FR" sz="1400" dirty="0">
              <a:latin typeface="+mj-lt"/>
            </a:endParaRPr>
          </a:p>
          <a:p>
            <a:pPr algn="ctr">
              <a:defRPr/>
            </a:pPr>
            <a:endParaRPr lang="fr-FR" sz="1050" dirty="0">
              <a:latin typeface="+mj-lt"/>
            </a:endParaRP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Pathologies des plantes microbiote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Physiologie des plantes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Agroécologie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Œnologie  </a:t>
            </a:r>
          </a:p>
          <a:p>
            <a:pPr algn="ctr">
              <a:defRPr/>
            </a:pPr>
            <a:r>
              <a:rPr lang="fr-FR" sz="1100" i="1" dirty="0">
                <a:latin typeface="+mj-lt"/>
              </a:rPr>
              <a:t>Sciences économiques et sociales</a:t>
            </a:r>
            <a:endParaRPr lang="fr-FR" sz="1200" i="1" dirty="0"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6D141C-7036-4A6B-BF8F-435B143B4D09}"/>
              </a:ext>
            </a:extLst>
          </p:cNvPr>
          <p:cNvSpPr txBox="1"/>
          <p:nvPr/>
        </p:nvSpPr>
        <p:spPr bwMode="auto">
          <a:xfrm>
            <a:off x="4119781" y="2049332"/>
            <a:ext cx="792088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292929"/>
                </a:solidFill>
                <a:latin typeface="+mj-lt"/>
              </a:rPr>
              <a:t>Versailles</a:t>
            </a:r>
            <a:endParaRPr sz="1100" dirty="0">
              <a:solidFill>
                <a:srgbClr val="2929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064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AADA88E-6E3A-4E89-91AE-3E147D9B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3AC208E-1C46-4366-9A00-D780C0A0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axes de recherche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BF6C2DE-74AE-43DC-B56F-0201CC2FC7C8}"/>
              </a:ext>
            </a:extLst>
          </p:cNvPr>
          <p:cNvSpPr/>
          <p:nvPr/>
        </p:nvSpPr>
        <p:spPr>
          <a:xfrm>
            <a:off x="1320435" y="1486559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WP1</a:t>
            </a:r>
            <a:r>
              <a:rPr lang="fr-FR" sz="1400" dirty="0">
                <a:solidFill>
                  <a:srgbClr val="536B3F"/>
                </a:solidFill>
              </a:rPr>
              <a:t> – Gestion du microbiote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6D9A399-D755-4832-BCA8-E3804A8E88E9}"/>
              </a:ext>
            </a:extLst>
          </p:cNvPr>
          <p:cNvSpPr/>
          <p:nvPr/>
        </p:nvSpPr>
        <p:spPr>
          <a:xfrm>
            <a:off x="576608" y="2710695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WP2</a:t>
            </a:r>
            <a:r>
              <a:rPr lang="fr-FR" sz="1400" dirty="0">
                <a:solidFill>
                  <a:srgbClr val="536B3F"/>
                </a:solidFill>
              </a:rPr>
              <a:t> – Développement du biocontrôle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5D25B87-21DA-4C9D-9E6F-92A06E037D95}"/>
              </a:ext>
            </a:extLst>
          </p:cNvPr>
          <p:cNvSpPr/>
          <p:nvPr/>
        </p:nvSpPr>
        <p:spPr>
          <a:xfrm>
            <a:off x="1403648" y="4232486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WP3</a:t>
            </a:r>
            <a:r>
              <a:rPr lang="fr-FR" sz="1400" dirty="0">
                <a:solidFill>
                  <a:srgbClr val="536B3F"/>
                </a:solidFill>
              </a:rPr>
              <a:t> – Résistance génétique de la vigne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386A3A1-FAF0-4482-8A67-51A8E09F17DF}"/>
              </a:ext>
            </a:extLst>
          </p:cNvPr>
          <p:cNvSpPr/>
          <p:nvPr/>
        </p:nvSpPr>
        <p:spPr>
          <a:xfrm>
            <a:off x="5545206" y="1488829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WP4</a:t>
            </a:r>
            <a:r>
              <a:rPr lang="fr-FR" sz="1400" dirty="0">
                <a:solidFill>
                  <a:srgbClr val="536B3F"/>
                </a:solidFill>
              </a:rPr>
              <a:t> – Mobiliser la diversité et les services écosystémiques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883F09D-A16E-47FC-9419-3DF1D17621A3}"/>
              </a:ext>
            </a:extLst>
          </p:cNvPr>
          <p:cNvSpPr/>
          <p:nvPr/>
        </p:nvSpPr>
        <p:spPr>
          <a:xfrm>
            <a:off x="6265285" y="2715687"/>
            <a:ext cx="2160240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WP5</a:t>
            </a:r>
            <a:r>
              <a:rPr lang="fr-FR" sz="1400" dirty="0">
                <a:solidFill>
                  <a:srgbClr val="536B3F"/>
                </a:solidFill>
              </a:rPr>
              <a:t> – Reconception des systèmes de culture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DCE9135-3BCD-45B6-A3F4-06F58C5DB8EC}"/>
              </a:ext>
            </a:extLst>
          </p:cNvPr>
          <p:cNvSpPr/>
          <p:nvPr/>
        </p:nvSpPr>
        <p:spPr>
          <a:xfrm>
            <a:off x="5225534" y="4178295"/>
            <a:ext cx="2376264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WP6</a:t>
            </a:r>
            <a:r>
              <a:rPr lang="fr-FR" sz="1400" dirty="0">
                <a:solidFill>
                  <a:srgbClr val="536B3F"/>
                </a:solidFill>
              </a:rPr>
              <a:t> – Valorisations économiques et incitations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86D6071-8249-499B-B5F9-09841F8C7CE6}"/>
              </a:ext>
            </a:extLst>
          </p:cNvPr>
          <p:cNvSpPr/>
          <p:nvPr/>
        </p:nvSpPr>
        <p:spPr>
          <a:xfrm>
            <a:off x="3718649" y="2745749"/>
            <a:ext cx="1632198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536B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536B3F"/>
                </a:solidFill>
              </a:rPr>
              <a:t>WP7</a:t>
            </a:r>
            <a:r>
              <a:rPr lang="fr-FR" sz="1400" dirty="0">
                <a:solidFill>
                  <a:srgbClr val="536B3F"/>
                </a:solidFill>
              </a:rPr>
              <a:t> PROSPECTIVE</a:t>
            </a:r>
          </a:p>
        </p:txBody>
      </p:sp>
      <p:pic>
        <p:nvPicPr>
          <p:cNvPr id="12" name="Image 11" descr="Une image contenant personne, extérieur, homme&#10;&#10;Description générée automatiquement">
            <a:extLst>
              <a:ext uri="{FF2B5EF4-FFF2-40B4-BE49-F238E27FC236}">
                <a16:creationId xmlns:a16="http://schemas.microsoft.com/office/drawing/2014/main" id="{DF44D076-B7D0-430F-AC43-5BF36432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3100"/>
          <a:stretch/>
        </p:blipFill>
        <p:spPr bwMode="auto">
          <a:xfrm>
            <a:off x="8101488" y="4272896"/>
            <a:ext cx="648073" cy="648073"/>
          </a:xfrm>
          <a:prstGeom prst="ellipse">
            <a:avLst/>
          </a:prstGeom>
        </p:spPr>
      </p:pic>
      <p:pic>
        <p:nvPicPr>
          <p:cNvPr id="13" name="Image 12" descr="Une image contenant personne, extérieur, arbre, habits&#10;&#10;Description générée automatiquement">
            <a:extLst>
              <a:ext uri="{FF2B5EF4-FFF2-40B4-BE49-F238E27FC236}">
                <a16:creationId xmlns:a16="http://schemas.microsoft.com/office/drawing/2014/main" id="{45DE9D5F-59DD-4249-ADA6-E347BF74A5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84"/>
          <a:stretch/>
        </p:blipFill>
        <p:spPr bwMode="auto">
          <a:xfrm>
            <a:off x="266820" y="2221246"/>
            <a:ext cx="648897" cy="648897"/>
          </a:xfrm>
          <a:prstGeom prst="ellipse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D639A65-080E-486C-835A-F10E94690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690"/>
          <a:stretch/>
        </p:blipFill>
        <p:spPr bwMode="auto">
          <a:xfrm>
            <a:off x="1007831" y="910495"/>
            <a:ext cx="648897" cy="648897"/>
          </a:xfrm>
          <a:prstGeom prst="ellipse">
            <a:avLst/>
          </a:prstGeom>
        </p:spPr>
      </p:pic>
      <p:pic>
        <p:nvPicPr>
          <p:cNvPr id="15" name="Image 14" descr="Une image contenant personne, ciel, homme, extérieur&#10;&#10;Description générée automatiquement">
            <a:extLst>
              <a:ext uri="{FF2B5EF4-FFF2-40B4-BE49-F238E27FC236}">
                <a16:creationId xmlns:a16="http://schemas.microsoft.com/office/drawing/2014/main" id="{0E22F104-A42B-47FB-879F-BDF0C58ED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597363" y="3678215"/>
            <a:ext cx="648897" cy="648897"/>
          </a:xfrm>
          <a:prstGeom prst="ellipse">
            <a:avLst/>
          </a:prstGeom>
        </p:spPr>
      </p:pic>
      <p:pic>
        <p:nvPicPr>
          <p:cNvPr id="16" name="Image 15" descr="Une image contenant personne, extérieur, posant&#10;&#10;Description générée automatiquement">
            <a:extLst>
              <a:ext uri="{FF2B5EF4-FFF2-40B4-BE49-F238E27FC236}">
                <a16:creationId xmlns:a16="http://schemas.microsoft.com/office/drawing/2014/main" id="{57B3C1E3-D6DA-46C4-8B8B-925C35C662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2"/>
          <a:stretch/>
        </p:blipFill>
        <p:spPr bwMode="auto">
          <a:xfrm>
            <a:off x="7449146" y="1006218"/>
            <a:ext cx="648073" cy="648073"/>
          </a:xfrm>
          <a:prstGeom prst="ellipse">
            <a:avLst/>
          </a:prstGeom>
        </p:spPr>
      </p:pic>
      <p:pic>
        <p:nvPicPr>
          <p:cNvPr id="17" name="Image 16" descr="Une image contenant extérieur, ciel, personne, habits&#10;&#10;Description générée automatiquement">
            <a:extLst>
              <a:ext uri="{FF2B5EF4-FFF2-40B4-BE49-F238E27FC236}">
                <a16:creationId xmlns:a16="http://schemas.microsoft.com/office/drawing/2014/main" id="{B6159AD8-359B-4EE8-BC59-BE49081807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515" t="-17"/>
          <a:stretch/>
        </p:blipFill>
        <p:spPr bwMode="auto">
          <a:xfrm>
            <a:off x="8138044" y="2299465"/>
            <a:ext cx="648073" cy="648073"/>
          </a:xfrm>
          <a:prstGeom prst="ellipse">
            <a:avLst/>
          </a:prstGeom>
        </p:spPr>
      </p:pic>
      <p:pic>
        <p:nvPicPr>
          <p:cNvPr id="18" name="Image 17" descr="Une image contenant personne, extérieur, homme&#10;&#10;Description générée automatiquement">
            <a:extLst>
              <a:ext uri="{FF2B5EF4-FFF2-40B4-BE49-F238E27FC236}">
                <a16:creationId xmlns:a16="http://schemas.microsoft.com/office/drawing/2014/main" id="{E39A085B-3B85-4157-BB21-93AB23265F2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-739"/>
          <a:stretch/>
        </p:blipFill>
        <p:spPr bwMode="auto">
          <a:xfrm>
            <a:off x="3586348" y="2274254"/>
            <a:ext cx="648897" cy="648897"/>
          </a:xfrm>
          <a:prstGeom prst="ellipse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8150133-DF31-4539-90A5-47FF5865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b="29580"/>
          <a:stretch/>
        </p:blipFill>
        <p:spPr bwMode="auto">
          <a:xfrm>
            <a:off x="1547664" y="910495"/>
            <a:ext cx="648897" cy="648897"/>
          </a:xfrm>
          <a:prstGeom prst="ellipse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6756E18-81F2-433C-8352-23AA010D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" b="30668"/>
          <a:stretch/>
        </p:blipFill>
        <p:spPr bwMode="auto">
          <a:xfrm>
            <a:off x="8097219" y="3680909"/>
            <a:ext cx="648897" cy="648897"/>
          </a:xfrm>
          <a:prstGeom prst="ellipse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BCC2A37-2EAE-43BF-8265-8E207C1F9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b="27233"/>
          <a:stretch/>
        </p:blipFill>
        <p:spPr bwMode="auto">
          <a:xfrm>
            <a:off x="7516443" y="4278109"/>
            <a:ext cx="648897" cy="648897"/>
          </a:xfrm>
          <a:prstGeom prst="ellipse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E596CF4E-02FB-4810-956B-670930226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3524" r="82" b="29890"/>
          <a:stretch/>
        </p:blipFill>
        <p:spPr bwMode="auto">
          <a:xfrm>
            <a:off x="1079199" y="3677390"/>
            <a:ext cx="648897" cy="648897"/>
          </a:xfrm>
          <a:prstGeom prst="ellipse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639EBA9-0A52-46C4-AE6D-B1432617B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8" t="-552" r="1088" b="28552"/>
          <a:stretch/>
        </p:blipFill>
        <p:spPr bwMode="auto">
          <a:xfrm>
            <a:off x="7513607" y="3680909"/>
            <a:ext cx="648897" cy="648897"/>
          </a:xfrm>
          <a:prstGeom prst="ellipse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404049A-AC9C-4F74-8E52-B4F6F9C87722}"/>
              </a:ext>
            </a:extLst>
          </p:cNvPr>
          <p:cNvSpPr txBox="1"/>
          <p:nvPr/>
        </p:nvSpPr>
        <p:spPr>
          <a:xfrm>
            <a:off x="2182924" y="1057822"/>
            <a:ext cx="12952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Corinne Vacher, Simon Labarthe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6A2288C-618F-41B5-8E4B-F31BD3740CF1}"/>
              </a:ext>
            </a:extLst>
          </p:cNvPr>
          <p:cNvSpPr txBox="1"/>
          <p:nvPr/>
        </p:nvSpPr>
        <p:spPr>
          <a:xfrm>
            <a:off x="887651" y="2418324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Marielle Adrian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F6D401F-9735-4A85-89B8-637854CC8BCC}"/>
              </a:ext>
            </a:extLst>
          </p:cNvPr>
          <p:cNvSpPr txBox="1"/>
          <p:nvPr/>
        </p:nvSpPr>
        <p:spPr>
          <a:xfrm>
            <a:off x="4216832" y="2440652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Hervé Hannin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48139EE-8960-40D2-8C44-11333EF0397A}"/>
              </a:ext>
            </a:extLst>
          </p:cNvPr>
          <p:cNvSpPr txBox="1"/>
          <p:nvPr/>
        </p:nvSpPr>
        <p:spPr>
          <a:xfrm>
            <a:off x="2227312" y="3796939"/>
            <a:ext cx="1387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François Delmotte,</a:t>
            </a:r>
          </a:p>
          <a:p>
            <a:r>
              <a:rPr lang="fr-FR" sz="1000" i="1" dirty="0"/>
              <a:t>Pere Mestre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D6BA0C3-1347-4C3E-A5A2-5A0DAEFE696F}"/>
              </a:ext>
            </a:extLst>
          </p:cNvPr>
          <p:cNvSpPr txBox="1"/>
          <p:nvPr/>
        </p:nvSpPr>
        <p:spPr>
          <a:xfrm>
            <a:off x="6151395" y="1203296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Adrien Rusch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43CA27D-CC9E-4128-8B36-130F357BCC88}"/>
              </a:ext>
            </a:extLst>
          </p:cNvPr>
          <p:cNvSpPr txBox="1"/>
          <p:nvPr/>
        </p:nvSpPr>
        <p:spPr>
          <a:xfrm>
            <a:off x="6842771" y="2471744"/>
            <a:ext cx="12952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Anne Mérot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11776FA-9DE8-4B04-8571-C1C3A8481C2E}"/>
              </a:ext>
            </a:extLst>
          </p:cNvPr>
          <p:cNvSpPr txBox="1"/>
          <p:nvPr/>
        </p:nvSpPr>
        <p:spPr>
          <a:xfrm>
            <a:off x="4940535" y="3783272"/>
            <a:ext cx="2587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Eric Giraud-Héraud, Laurent Delière, Laure Latruffe, Philippe Darriet</a:t>
            </a:r>
          </a:p>
        </p:txBody>
      </p:sp>
    </p:spTree>
    <p:extLst>
      <p:ext uri="{BB962C8B-B14F-4D97-AF65-F5344CB8AC3E}">
        <p14:creationId xmlns:p14="http://schemas.microsoft.com/office/powerpoint/2010/main" val="379958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455B632-19A1-4A1B-BF49-A5B70F8C2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614"/>
            <a:ext cx="4807446" cy="28803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Optimisation de l'efficacité et de la pérennité de la résistance au mildiou et à l'oïdium</a:t>
            </a:r>
            <a:endParaRPr lang="fr-FR" sz="1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Identifier les nouveaux gènes de résistance au  black-rot et à la flavescence dorée</a:t>
            </a:r>
            <a:endParaRPr lang="fr-FR" sz="1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Mise au point de système de culture combinant des variétés résistantes et d'autres options de gestion</a:t>
            </a:r>
            <a:endParaRPr lang="fr-FR" sz="14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j-lt"/>
              </a:rPr>
              <a:t>Évaluer la qualité du vin...et le consentement à payer des consommateurs pour cette innovation</a:t>
            </a: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651DDC5-82D5-4052-8014-A5FCC80D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1BEA6CB-3CA6-4F3E-839E-41E4FDD9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470"/>
            <a:ext cx="6852588" cy="786780"/>
          </a:xfrm>
        </p:spPr>
        <p:txBody>
          <a:bodyPr>
            <a:normAutofit fontScale="90000"/>
          </a:bodyPr>
          <a:lstStyle/>
          <a:p>
            <a:r>
              <a:rPr lang="fr-FR" dirty="0"/>
              <a:t>Déployer des variétés résistantes et construire les futurs programmes de sélection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42AA92-9E6C-4F51-AF66-E0ABEBDD4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76512" y="1419622"/>
            <a:ext cx="2575551" cy="26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1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B8CCF6F-A48C-4400-8BE0-57A0116C9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04954"/>
            <a:ext cx="4896544" cy="32277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+mn-lt"/>
              </a:rPr>
              <a:t>Identifier les consortiums microbiens qui interfèrent avec les principaux pathogènes de la vigne</a:t>
            </a:r>
            <a:endParaRPr lang="fr-FR" sz="1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+mn-lt"/>
              </a:rPr>
              <a:t>Recherche de nouveaux produits de biocontrôle au mode d'action original</a:t>
            </a:r>
            <a:endParaRPr lang="fr-FR" sz="1400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0" dirty="0">
                <a:latin typeface="+mn-lt"/>
              </a:rPr>
              <a:t>« dé-réprimer » la défense immunitaire</a:t>
            </a:r>
            <a:endParaRPr lang="fr-FR" dirty="0">
              <a:latin typeface="+mn-lt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b="0" dirty="0">
                <a:latin typeface="+mn-lt"/>
              </a:rPr>
              <a:t>ciblage du cycle sexuel</a:t>
            </a:r>
            <a:endParaRPr lang="fr-FR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b="0" dirty="0">
                <a:latin typeface="+mn-lt"/>
              </a:rPr>
              <a:t>Évaluer l'interaction entre la physiologie végétale et l'efficacité des produits de biocontrôle dans le but d'optimiser leur utilisation dans les vignes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4DA35B-0096-4919-A6B4-4EDDC974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AE57623-7645-410E-91BB-AE10528B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Développer des solutions de biocontrôle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8C97C9-F927-4037-9EB1-DC3B8678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61063" y="1435908"/>
            <a:ext cx="3315393" cy="28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7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5BECA47-0E72-4F54-862C-A6E9F40A8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49" y="1347614"/>
            <a:ext cx="4641215" cy="29523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+mn-lt"/>
              </a:rPr>
              <a:t>Comprendre comment la diversité et les « options de gestion » affectent la lutte phytosanitaire ainsi que des effets non intentionnels sur les services écosystémiques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+mn-lt"/>
              </a:rPr>
              <a:t>Comprendre les multi-performances des systèmes viticoles existants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latin typeface="+mn-lt"/>
              </a:rPr>
              <a:t>Evaluer la performance globale des systèmes de culture expérimentaux sans pesticides : de la vigne au vin - performances œnologiques &amp; économiques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CA29C7-22B2-4158-BA50-AF7E3EAF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A4006B8-2B4C-49E5-BBB1-49B438B6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Combiner différents leviers de lutte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EC6AB9-49A1-4D4A-86E3-863289B2D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87160" y="1419622"/>
            <a:ext cx="341707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191132B-B220-4BA1-9517-1DDDF7F02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7614"/>
            <a:ext cx="4663430" cy="32851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n-lt"/>
              </a:rPr>
              <a:t>Consentement à payer des consommateurs en lien avec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>
                <a:latin typeface="+mn-lt"/>
              </a:rPr>
              <a:t>La biodiversité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>
                <a:latin typeface="+mn-lt"/>
              </a:rPr>
              <a:t>La garantie de boire des vins sans pesticides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n-lt"/>
              </a:rPr>
              <a:t>Concevoir des contrats d'assurance optimaux accordés sur les pratiques sans pesticides 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1400" dirty="0">
                <a:latin typeface="+mn-lt"/>
              </a:rPr>
              <a:t>Identifier des incitations économiques et/ou réglementaires innovantes pour favoriser la transition agroécologique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818469-EB44-4F98-8968-AB5D87EE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63FBFB6-CA73-4D4B-B626-AF429596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Transition agroécologique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E25539-D335-4BAC-95CE-C9D26E4DC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3036" y="1563638"/>
            <a:ext cx="2880782" cy="256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1AA058-7B5C-410B-9AAE-A948DADC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4153A3-AC50-43A7-B697-352B47B7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Élaborer des scénarios prospectifs</a:t>
            </a:r>
          </a:p>
        </p:txBody>
      </p:sp>
      <p:sp>
        <p:nvSpPr>
          <p:cNvPr id="5" name="Forme 4">
            <a:extLst>
              <a:ext uri="{FF2B5EF4-FFF2-40B4-BE49-F238E27FC236}">
                <a16:creationId xmlns:a16="http://schemas.microsoft.com/office/drawing/2014/main" id="{17FEE2BB-A6D4-460E-9AF0-D9E09A3168E8}"/>
              </a:ext>
            </a:extLst>
          </p:cNvPr>
          <p:cNvSpPr/>
          <p:nvPr/>
        </p:nvSpPr>
        <p:spPr bwMode="auto">
          <a:xfrm rot="325945">
            <a:off x="1173253" y="1189535"/>
            <a:ext cx="5931068" cy="3020237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536B3F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C937B50-3CAA-4840-ABC1-7A155AA7D96C}"/>
              </a:ext>
            </a:extLst>
          </p:cNvPr>
          <p:cNvSpPr/>
          <p:nvPr/>
        </p:nvSpPr>
        <p:spPr bwMode="auto">
          <a:xfrm>
            <a:off x="2037349" y="2993383"/>
            <a:ext cx="111144" cy="1111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73FFF6E-D266-4C40-8C33-21B7247EF198}"/>
              </a:ext>
            </a:extLst>
          </p:cNvPr>
          <p:cNvGrpSpPr/>
          <p:nvPr/>
        </p:nvGrpSpPr>
        <p:grpSpPr>
          <a:xfrm>
            <a:off x="1181507" y="3755688"/>
            <a:ext cx="1711683" cy="595877"/>
            <a:chOff x="660590" y="3360652"/>
            <a:chExt cx="2425867" cy="8445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DE6A70-CC17-41F9-AD1A-E4FDC28AFE6D}"/>
                </a:ext>
              </a:extLst>
            </p:cNvPr>
            <p:cNvSpPr/>
            <p:nvPr/>
          </p:nvSpPr>
          <p:spPr bwMode="auto">
            <a:xfrm>
              <a:off x="1237461" y="3360652"/>
              <a:ext cx="1848996" cy="8445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AF92F6A-CE57-4395-9ED2-0D64CC0A77F3}"/>
                </a:ext>
              </a:extLst>
            </p:cNvPr>
            <p:cNvSpPr txBox="1"/>
            <p:nvPr/>
          </p:nvSpPr>
          <p:spPr>
            <a:xfrm>
              <a:off x="660590" y="3360652"/>
              <a:ext cx="2425867" cy="844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466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Sensibiliser aux scénarios futurs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  <p:sp>
        <p:nvSpPr>
          <p:cNvPr id="8" name="Ellipse 7">
            <a:extLst>
              <a:ext uri="{FF2B5EF4-FFF2-40B4-BE49-F238E27FC236}">
                <a16:creationId xmlns:a16="http://schemas.microsoft.com/office/drawing/2014/main" id="{AF76C0BE-96F7-4644-B27B-DB265A783A8A}"/>
              </a:ext>
            </a:extLst>
          </p:cNvPr>
          <p:cNvSpPr/>
          <p:nvPr/>
        </p:nvSpPr>
        <p:spPr bwMode="auto">
          <a:xfrm>
            <a:off x="3275145" y="2451850"/>
            <a:ext cx="193295" cy="1932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ABC53F5-0C1F-4DBD-97E7-2A425E2A14F9}"/>
              </a:ext>
            </a:extLst>
          </p:cNvPr>
          <p:cNvGrpSpPr/>
          <p:nvPr/>
        </p:nvGrpSpPr>
        <p:grpSpPr>
          <a:xfrm>
            <a:off x="2492519" y="3181315"/>
            <a:ext cx="1565251" cy="1039644"/>
            <a:chOff x="2593795" y="2563974"/>
            <a:chExt cx="1909791" cy="14734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840C95E-5D94-4E9D-863D-B76C15493EA3}"/>
                </a:ext>
              </a:extLst>
            </p:cNvPr>
            <p:cNvSpPr/>
            <p:nvPr/>
          </p:nvSpPr>
          <p:spPr bwMode="auto">
            <a:xfrm>
              <a:off x="2593795" y="2563974"/>
              <a:ext cx="1909791" cy="14734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E3AAC2B-EE83-4BD6-9328-4EF4981D6C78}"/>
                </a:ext>
              </a:extLst>
            </p:cNvPr>
            <p:cNvSpPr txBox="1"/>
            <p:nvPr/>
          </p:nvSpPr>
          <p:spPr>
            <a:xfrm>
              <a:off x="2593795" y="2563974"/>
              <a:ext cx="1909791" cy="1473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5158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Visualiser les scénarios futurs 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  <p:sp>
        <p:nvSpPr>
          <p:cNvPr id="10" name="Ellipse 9">
            <a:extLst>
              <a:ext uri="{FF2B5EF4-FFF2-40B4-BE49-F238E27FC236}">
                <a16:creationId xmlns:a16="http://schemas.microsoft.com/office/drawing/2014/main" id="{DF182851-A13C-467E-9755-DB106FB97115}"/>
              </a:ext>
            </a:extLst>
          </p:cNvPr>
          <p:cNvSpPr/>
          <p:nvPr/>
        </p:nvSpPr>
        <p:spPr bwMode="auto">
          <a:xfrm>
            <a:off x="4701645" y="2125166"/>
            <a:ext cx="256116" cy="256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6E284F6-4884-4B98-9BED-44357D16B658}"/>
              </a:ext>
            </a:extLst>
          </p:cNvPr>
          <p:cNvGrpSpPr/>
          <p:nvPr/>
        </p:nvGrpSpPr>
        <p:grpSpPr>
          <a:xfrm>
            <a:off x="3783484" y="2761194"/>
            <a:ext cx="2206081" cy="1603989"/>
            <a:chOff x="3750794" y="1454786"/>
            <a:chExt cx="3126549" cy="22732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5150306-601E-442E-843A-F250616B56DC}"/>
                </a:ext>
              </a:extLst>
            </p:cNvPr>
            <p:cNvSpPr/>
            <p:nvPr/>
          </p:nvSpPr>
          <p:spPr bwMode="auto">
            <a:xfrm>
              <a:off x="4409467" y="2050199"/>
              <a:ext cx="2467876" cy="16778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5345D2B-1DB7-49A5-AA1D-43FDE348539D}"/>
                </a:ext>
              </a:extLst>
            </p:cNvPr>
            <p:cNvSpPr txBox="1"/>
            <p:nvPr/>
          </p:nvSpPr>
          <p:spPr>
            <a:xfrm>
              <a:off x="3750794" y="1454786"/>
              <a:ext cx="2785690" cy="1677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335" tIns="0" rIns="0" bIns="0" numCol="1" spcCol="1270" anchor="t" anchorCtr="0">
              <a:noAutofit/>
            </a:bodyPr>
            <a:lstStyle/>
            <a:p>
              <a:pPr marL="0" lvl="0" indent="0" algn="ctr" defTabSz="800100">
                <a:spcBef>
                  <a:spcPct val="0"/>
                </a:spcBef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Alerte précoce sur les opportunités </a:t>
              </a:r>
            </a:p>
            <a:p>
              <a:pPr marL="0" lvl="0" indent="0" algn="ctr" defTabSz="800100">
                <a:spcBef>
                  <a:spcPct val="0"/>
                </a:spcBef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et menaces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79D7BA4B-2E42-4AD1-892E-85ACF3F37669}"/>
              </a:ext>
            </a:extLst>
          </p:cNvPr>
          <p:cNvSpPr/>
          <p:nvPr/>
        </p:nvSpPr>
        <p:spPr bwMode="auto">
          <a:xfrm>
            <a:off x="6141805" y="1960395"/>
            <a:ext cx="343098" cy="3430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rgbClr val="00000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9A9B9CC-605D-4873-9E8C-3B3CD7BEBA87}"/>
              </a:ext>
            </a:extLst>
          </p:cNvPr>
          <p:cNvGrpSpPr/>
          <p:nvPr/>
        </p:nvGrpSpPr>
        <p:grpSpPr>
          <a:xfrm>
            <a:off x="6801769" y="1990472"/>
            <a:ext cx="1556575" cy="382165"/>
            <a:chOff x="6186616" y="1734181"/>
            <a:chExt cx="2206042" cy="17074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4DB1F5-2C14-4E81-9C94-FBFE8B815397}"/>
                </a:ext>
              </a:extLst>
            </p:cNvPr>
            <p:cNvSpPr/>
            <p:nvPr/>
          </p:nvSpPr>
          <p:spPr bwMode="auto">
            <a:xfrm>
              <a:off x="6186616" y="1734181"/>
              <a:ext cx="1438215" cy="170740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0781C2E-512F-47F5-ADF7-5D3AEC7A4DBE}"/>
                </a:ext>
              </a:extLst>
            </p:cNvPr>
            <p:cNvSpPr txBox="1"/>
            <p:nvPr/>
          </p:nvSpPr>
          <p:spPr>
            <a:xfrm>
              <a:off x="6186616" y="1734181"/>
              <a:ext cx="2206042" cy="1707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656" tIns="0" rIns="0" bIns="0" numCol="1" spcCol="1270" anchor="t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fr-FR" sz="1400" b="1" i="0" kern="1200" dirty="0">
                  <a:solidFill>
                    <a:srgbClr val="536B3F"/>
                  </a:solidFill>
                </a:rPr>
                <a:t>Décisions</a:t>
              </a:r>
              <a:endParaRPr sz="1400" b="1" kern="1200" dirty="0">
                <a:solidFill>
                  <a:srgbClr val="536B3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573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52250A-9608-445D-904E-742744C8A3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15350" y="4875213"/>
            <a:ext cx="628650" cy="273050"/>
          </a:xfrm>
        </p:spPr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CC2AEE-1996-4D9C-8149-5FBE2C7A9AB6}"/>
              </a:ext>
            </a:extLst>
          </p:cNvPr>
          <p:cNvSpPr txBox="1"/>
          <p:nvPr/>
        </p:nvSpPr>
        <p:spPr>
          <a:xfrm>
            <a:off x="2283581" y="1626354"/>
            <a:ext cx="4576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536B3F"/>
                </a:solidFill>
              </a:rPr>
              <a:t>vitae-pmo@inrae.fr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BD455D-3BEB-4EAB-80B3-3243F25ACFA2}"/>
              </a:ext>
            </a:extLst>
          </p:cNvPr>
          <p:cNvSpPr/>
          <p:nvPr/>
        </p:nvSpPr>
        <p:spPr>
          <a:xfrm>
            <a:off x="0" y="3723878"/>
            <a:ext cx="9144000" cy="2088232"/>
          </a:xfrm>
          <a:prstGeom prst="rect">
            <a:avLst/>
          </a:prstGeom>
          <a:solidFill>
            <a:srgbClr val="536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E0AE2C-1FA3-403B-BC77-566035468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95" y="2927665"/>
            <a:ext cx="1160728" cy="4096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F2293A0-EBCC-4914-954F-51CD40A13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18" y="2654926"/>
            <a:ext cx="911392" cy="9113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1CE874-8456-4BF1-969A-3122080E1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4451"/>
            <a:ext cx="759459" cy="7453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9034D0E-E710-472E-B83D-DC6DF04D0B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21" y="2947311"/>
            <a:ext cx="1442926" cy="38102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C73CE47-B759-4E09-A1E2-54A1B499C3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157" y="2779089"/>
            <a:ext cx="872275" cy="7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9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527634"/>
            <a:ext cx="4248472" cy="2700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La filière vin en France a un très fort impact économique et culturel. </a:t>
            </a:r>
            <a:r>
              <a:rPr lang="fr-FR" sz="1400" b="1" dirty="0">
                <a:latin typeface="+mn-lt"/>
              </a:rPr>
              <a:t>Le vin fait partie du patrimoine de la France. Il façonne ses paysages et son art de vivre.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En France, 20% des pesticides sont utilisés au vignoble. Il s’agit principalement de fongicides pour lutter contre le mildiou de la vigne.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Le vignoble français doit s’adapter au changement climatique et devenir durable.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projet intégrant le vin et la vigne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F427007-65F2-431D-ABB5-57D55E03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/>
        </p:blipFill>
        <p:spPr bwMode="auto">
          <a:xfrm>
            <a:off x="5268651" y="1851670"/>
            <a:ext cx="2951065" cy="25922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011CDCA-9A83-4E74-90ED-60F2383E8F38}"/>
              </a:ext>
            </a:extLst>
          </p:cNvPr>
          <p:cNvSpPr txBox="1"/>
          <p:nvPr/>
        </p:nvSpPr>
        <p:spPr bwMode="auto">
          <a:xfrm>
            <a:off x="4932040" y="1203598"/>
            <a:ext cx="362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France, </a:t>
            </a: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Vigne</a:t>
            </a:r>
            <a:endParaRPr lang="en-US" sz="1200" b="1" dirty="0">
              <a:solidFill>
                <a:srgbClr val="536B3F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Indice</a:t>
            </a: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 de </a:t>
            </a: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Fréquence</a:t>
            </a: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 des </a:t>
            </a:r>
            <a:r>
              <a:rPr lang="en-US" sz="1200" b="1" dirty="0" err="1">
                <a:solidFill>
                  <a:srgbClr val="536B3F"/>
                </a:solidFill>
                <a:cs typeface="Arial" panose="020B0604020202020204" pitchFamily="34" charset="0"/>
              </a:rPr>
              <a:t>Traitements</a:t>
            </a:r>
            <a:r>
              <a:rPr lang="en-US" sz="1200" b="1" dirty="0">
                <a:solidFill>
                  <a:srgbClr val="536B3F"/>
                </a:solidFill>
                <a:cs typeface="Arial" panose="020B0604020202020204" pitchFamily="34" charset="0"/>
              </a:rPr>
              <a:t> (IFT) 2018</a:t>
            </a:r>
            <a:endParaRPr sz="1200" b="1" dirty="0">
              <a:solidFill>
                <a:srgbClr val="536B3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85E51C-9585-42B1-BB33-48C7ADCE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A643447-1FCC-4F2A-BCE7-3922736C4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470"/>
            <a:ext cx="6684000" cy="786780"/>
          </a:xfrm>
        </p:spPr>
        <p:txBody>
          <a:bodyPr>
            <a:normAutofit fontScale="90000"/>
          </a:bodyPr>
          <a:lstStyle/>
          <a:p>
            <a:r>
              <a:rPr lang="fr-FR" dirty="0"/>
              <a:t>Un plancher de verre semble être atteint dans la réduction des produits phytosanitaires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1656DA-A2D0-46E3-A58B-154FA351D27E}"/>
              </a:ext>
            </a:extLst>
          </p:cNvPr>
          <p:cNvSpPr txBox="1"/>
          <p:nvPr/>
        </p:nvSpPr>
        <p:spPr bwMode="auto">
          <a:xfrm>
            <a:off x="2019946" y="1241490"/>
            <a:ext cx="2601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536B3F"/>
                </a:solidFill>
              </a:rPr>
              <a:t>Treatment frequency index</a:t>
            </a:r>
            <a:endParaRPr sz="1400" b="1" dirty="0">
              <a:solidFill>
                <a:srgbClr val="536B3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E10749-EEDA-42D0-8DF7-264F8BED7095}"/>
              </a:ext>
            </a:extLst>
          </p:cNvPr>
          <p:cNvSpPr txBox="1"/>
          <p:nvPr/>
        </p:nvSpPr>
        <p:spPr bwMode="auto">
          <a:xfrm>
            <a:off x="5193109" y="3435846"/>
            <a:ext cx="3325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536B3F"/>
                </a:solidFill>
              </a:rPr>
              <a:t>“Glass floor</a:t>
            </a:r>
            <a:r>
              <a:rPr lang="en-US" sz="1400" dirty="0">
                <a:solidFill>
                  <a:srgbClr val="536B3F"/>
                </a:solidFill>
              </a:rPr>
              <a:t>” for pesticides reduction French wine-producing regions </a:t>
            </a:r>
            <a:endParaRPr sz="1400" dirty="0">
              <a:solidFill>
                <a:srgbClr val="536B3F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17DAC43B-ECA6-4232-9C39-94DC553A7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08301"/>
              </p:ext>
            </p:extLst>
          </p:nvPr>
        </p:nvGraphicFramePr>
        <p:xfrm>
          <a:off x="1069652" y="1529522"/>
          <a:ext cx="4032448" cy="279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A792FAF2-8E3A-40FB-BAD2-D4A71B8ADA35}"/>
              </a:ext>
            </a:extLst>
          </p:cNvPr>
          <p:cNvCxnSpPr>
            <a:cxnSpLocks/>
          </p:cNvCxnSpPr>
          <p:nvPr/>
        </p:nvCxnSpPr>
        <p:spPr bwMode="auto">
          <a:xfrm flipH="1">
            <a:off x="1592710" y="3689762"/>
            <a:ext cx="3456383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1EBC23A0-EBDF-4578-BC01-DFE7DF008C18}"/>
              </a:ext>
            </a:extLst>
          </p:cNvPr>
          <p:cNvSpPr txBox="1"/>
          <p:nvPr/>
        </p:nvSpPr>
        <p:spPr bwMode="auto">
          <a:xfrm>
            <a:off x="2019946" y="3114859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accent2"/>
                </a:solidFill>
              </a:rPr>
              <a:t>farms having already </a:t>
            </a:r>
            <a:br>
              <a:rPr lang="en-US" sz="1100" dirty="0">
                <a:solidFill>
                  <a:schemeClr val="accent2"/>
                </a:solidFill>
              </a:rPr>
            </a:br>
            <a:r>
              <a:rPr lang="en-US" sz="1100" dirty="0">
                <a:solidFill>
                  <a:schemeClr val="accent2"/>
                </a:solidFill>
              </a:rPr>
              <a:t>low-input cropping system</a:t>
            </a:r>
            <a:endParaRPr sz="11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05B7310-FB7F-4861-AABD-0A6448283C99}"/>
              </a:ext>
            </a:extLst>
          </p:cNvPr>
          <p:cNvSpPr txBox="1"/>
          <p:nvPr/>
        </p:nvSpPr>
        <p:spPr bwMode="auto">
          <a:xfrm>
            <a:off x="2735996" y="1855216"/>
            <a:ext cx="1607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rgbClr val="536B3F"/>
                </a:solidFill>
              </a:rPr>
              <a:t>farms initially above </a:t>
            </a:r>
            <a:endParaRPr sz="1100" dirty="0">
              <a:solidFill>
                <a:srgbClr val="536B3F"/>
              </a:solidFill>
            </a:endParaRPr>
          </a:p>
          <a:p>
            <a:pPr>
              <a:defRPr/>
            </a:pPr>
            <a:r>
              <a:rPr lang="en-US" sz="1100" dirty="0">
                <a:solidFill>
                  <a:srgbClr val="536B3F"/>
                </a:solidFill>
              </a:rPr>
              <a:t>regional mean (n=54)</a:t>
            </a:r>
            <a:endParaRPr sz="1100" dirty="0">
              <a:solidFill>
                <a:srgbClr val="536B3F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0AEA21C-2EE5-4DF3-B5E8-20CAE8CCA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49" y="2465626"/>
            <a:ext cx="2420048" cy="4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A02B418-FD7B-4193-B39F-9E14A4BF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1590"/>
            <a:ext cx="7886700" cy="35011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Nécessité de définir une stratégie alternative – l'agriculture sans pesticides qui bannit l'utilisation de tous les pesticides chimiques.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Pour atteindre l'ambition zéro pesticide, la recherche a un rôle majeur à jouer en développant des fronts de recherche originaux.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1400" dirty="0">
                <a:latin typeface="+mn-lt"/>
              </a:rPr>
              <a:t>Ces deux initiatives proposent un nouvel objectif à la recherche agronomique pour produire les connaissances (méthodes et outils) nécessaires pour viser une agriculture sans pesticides d'ici 2040.</a:t>
            </a:r>
          </a:p>
          <a:p>
            <a:endParaRPr lang="fr-FR" sz="1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D38A15-511D-4047-A6AE-7C825A7E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5A15C20-8EA8-4957-B0FA-6F2AEB83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470"/>
            <a:ext cx="6684000" cy="786780"/>
          </a:xfrm>
        </p:spPr>
        <p:txBody>
          <a:bodyPr>
            <a:normAutofit fontScale="90000"/>
          </a:bodyPr>
          <a:lstStyle/>
          <a:p>
            <a:r>
              <a:rPr lang="fr-FR" dirty="0"/>
              <a:t>Un nouveau paradigme de recherche pour une agriculture sans pesticide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20003EB-2B5C-4509-9466-7A3892CAC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36" y="2702136"/>
            <a:ext cx="1603729" cy="16037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77A96B1-1B1E-42B8-B446-8D3951318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7814"/>
            <a:ext cx="2234711" cy="6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7D8CC14-7C5E-40D7-8EAB-44243EB2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276AB600-C153-4376-BC8E-0A238870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550"/>
            <a:ext cx="7356644" cy="572700"/>
          </a:xfrm>
        </p:spPr>
        <p:txBody>
          <a:bodyPr>
            <a:normAutofit fontScale="90000"/>
          </a:bodyPr>
          <a:lstStyle/>
          <a:p>
            <a:r>
              <a:rPr lang="fr-FR" dirty="0"/>
              <a:t>Combiner différents leviers avec des effets partiels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A30F45-6A88-4AF1-B854-59DAFCE6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62692" y="1402579"/>
            <a:ext cx="3053481" cy="2718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11">
            <a:extLst>
              <a:ext uri="{FF2B5EF4-FFF2-40B4-BE49-F238E27FC236}">
                <a16:creationId xmlns:a16="http://schemas.microsoft.com/office/drawing/2014/main" id="{792927A8-7785-401C-8EC8-6799E888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734" y="1768277"/>
            <a:ext cx="163595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Solutions de biocontrôle (CBC)</a:t>
            </a:r>
            <a:endParaRPr sz="1400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95ED71-6BA3-4F08-8AEC-F49E98EEFA3E}"/>
              </a:ext>
            </a:extLst>
          </p:cNvPr>
          <p:cNvSpPr txBox="1"/>
          <p:nvPr/>
        </p:nvSpPr>
        <p:spPr bwMode="auto">
          <a:xfrm>
            <a:off x="252493" y="2968866"/>
            <a:ext cx="2211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>
                <a:solidFill>
                  <a:srgbClr val="536B3F"/>
                </a:solidFill>
                <a:ea typeface="Myriad Pro Bold Condensed"/>
                <a:cs typeface="Myriad Pro Bold Condensed"/>
              </a:rPr>
              <a:t>Biodiversité et paysage</a:t>
            </a:r>
            <a:endParaRPr sz="1400" dirty="0">
              <a:solidFill>
                <a:srgbClr val="536B3F"/>
              </a:solidFill>
            </a:endParaRPr>
          </a:p>
        </p:txBody>
      </p:sp>
      <p:sp>
        <p:nvSpPr>
          <p:cNvPr id="10" name="ZoneTexte 15">
            <a:extLst>
              <a:ext uri="{FF2B5EF4-FFF2-40B4-BE49-F238E27FC236}">
                <a16:creationId xmlns:a16="http://schemas.microsoft.com/office/drawing/2014/main" id="{ED784597-C56A-4E89-975F-7D7099030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923" y="3108079"/>
            <a:ext cx="195117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Gestion du feuillage </a:t>
            </a:r>
          </a:p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et interaction </a:t>
            </a:r>
          </a:p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avec le climat</a:t>
            </a:r>
            <a:endParaRPr sz="1400" dirty="0">
              <a:latin typeface="+mn-lt"/>
            </a:endParaRPr>
          </a:p>
        </p:txBody>
      </p:sp>
      <p:sp>
        <p:nvSpPr>
          <p:cNvPr id="11" name="ZoneTexte 16">
            <a:extLst>
              <a:ext uri="{FF2B5EF4-FFF2-40B4-BE49-F238E27FC236}">
                <a16:creationId xmlns:a16="http://schemas.microsoft.com/office/drawing/2014/main" id="{86D92A63-5BF5-4FE2-B495-7EB025E7A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5" y="3325903"/>
            <a:ext cx="204428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Résistance génétique aux maladies</a:t>
            </a:r>
            <a:endParaRPr sz="1400" dirty="0">
              <a:latin typeface="+mn-lt"/>
            </a:endParaRPr>
          </a:p>
        </p:txBody>
      </p:sp>
      <p:sp>
        <p:nvSpPr>
          <p:cNvPr id="12" name="ZoneTexte 25">
            <a:extLst>
              <a:ext uri="{FF2B5EF4-FFF2-40B4-BE49-F238E27FC236}">
                <a16:creationId xmlns:a16="http://schemas.microsoft.com/office/drawing/2014/main" id="{B80B8377-A01B-42A9-A65F-425C5BF6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203" y="1099705"/>
            <a:ext cx="234612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Inducteurs de la résistance des plantes (PRI)</a:t>
            </a:r>
            <a:endParaRPr sz="1400" dirty="0">
              <a:latin typeface="+mn-lt"/>
            </a:endParaRPr>
          </a:p>
        </p:txBody>
      </p:sp>
      <p:sp>
        <p:nvSpPr>
          <p:cNvPr id="13" name="ZoneTexte 17">
            <a:extLst>
              <a:ext uri="{FF2B5EF4-FFF2-40B4-BE49-F238E27FC236}">
                <a16:creationId xmlns:a16="http://schemas.microsoft.com/office/drawing/2014/main" id="{B5797C46-ED84-411F-914C-603A963C1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383" y="1430964"/>
            <a:ext cx="116011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Confusion sexuelle</a:t>
            </a:r>
            <a:endParaRPr sz="1400" dirty="0">
              <a:latin typeface="+mn-lt"/>
            </a:endParaRPr>
          </a:p>
        </p:txBody>
      </p:sp>
      <p:sp>
        <p:nvSpPr>
          <p:cNvPr id="14" name="ZoneTexte 20">
            <a:extLst>
              <a:ext uri="{FF2B5EF4-FFF2-40B4-BE49-F238E27FC236}">
                <a16:creationId xmlns:a16="http://schemas.microsoft.com/office/drawing/2014/main" id="{29D08B23-4DA5-4C28-97D8-2E2F302E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4299850"/>
            <a:ext cx="100646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Couvert végétal</a:t>
            </a:r>
            <a:endParaRPr sz="1400" dirty="0">
              <a:latin typeface="+mn-lt"/>
            </a:endParaRPr>
          </a:p>
        </p:txBody>
      </p:sp>
      <p:sp>
        <p:nvSpPr>
          <p:cNvPr id="15" name="ZoneTexte 20">
            <a:extLst>
              <a:ext uri="{FF2B5EF4-FFF2-40B4-BE49-F238E27FC236}">
                <a16:creationId xmlns:a16="http://schemas.microsoft.com/office/drawing/2014/main" id="{9F600C91-93B6-4066-B6BB-6A0DBABE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979" y="4194483"/>
            <a:ext cx="186873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Interactions avec les micro-organismes</a:t>
            </a:r>
            <a:endParaRPr sz="1400" dirty="0">
              <a:latin typeface="+mn-lt"/>
            </a:endParaRPr>
          </a:p>
        </p:txBody>
      </p:sp>
      <p:sp>
        <p:nvSpPr>
          <p:cNvPr id="16" name="ZoneTexte 25">
            <a:extLst>
              <a:ext uri="{FF2B5EF4-FFF2-40B4-BE49-F238E27FC236}">
                <a16:creationId xmlns:a16="http://schemas.microsoft.com/office/drawing/2014/main" id="{16472E05-58D4-4F0B-BB96-5B4BE9A6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18" y="2214746"/>
            <a:ext cx="126497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Lutte biologique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0E9AB47-3BAA-455A-9BA1-25B8C30FF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08" y="4253683"/>
            <a:ext cx="216804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n-lt"/>
                <a:ea typeface="Myriad Pro Bold Condensed"/>
                <a:cs typeface="Myriad Pro Bold Condensed"/>
              </a:rPr>
              <a:t>Limitation de l’inoculum</a:t>
            </a:r>
            <a:endParaRPr lang="fr-FR" sz="1400" dirty="0">
              <a:latin typeface="+mn-lt"/>
            </a:endParaRPr>
          </a:p>
        </p:txBody>
      </p:sp>
      <p:pic>
        <p:nvPicPr>
          <p:cNvPr id="5" name="Image 4" descr="Une image contenant texte, sombre&#10;&#10;Description générée automatiquement">
            <a:extLst>
              <a:ext uri="{FF2B5EF4-FFF2-40B4-BE49-F238E27FC236}">
                <a16:creationId xmlns:a16="http://schemas.microsoft.com/office/drawing/2014/main" id="{82023E7E-1E52-4BBF-A793-A3F7896DE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58673" y="3381698"/>
            <a:ext cx="2189901" cy="1398629"/>
          </a:xfrm>
          <a:prstGeom prst="rect">
            <a:avLst/>
          </a:prstGeom>
        </p:spPr>
      </p:pic>
      <p:cxnSp>
        <p:nvCxnSpPr>
          <p:cNvPr id="26" name="Connecteur en arc 3">
            <a:extLst>
              <a:ext uri="{FF2B5EF4-FFF2-40B4-BE49-F238E27FC236}">
                <a16:creationId xmlns:a16="http://schemas.microsoft.com/office/drawing/2014/main" id="{55DB0145-F0C2-4A26-8BFD-DBCC77C82114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677762" y="2415938"/>
            <a:ext cx="1026319" cy="1574006"/>
          </a:xfrm>
          <a:prstGeom prst="curvedConnector2">
            <a:avLst/>
          </a:prstGeom>
          <a:ln w="57150">
            <a:solidFill>
              <a:srgbClr val="66695B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4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641D7C3-68F5-45B0-8741-CBF46A6DA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1400" dirty="0">
                <a:latin typeface="+mn-lt"/>
              </a:rPr>
              <a:t>Programme Prioritaire de Recherche « Cultiver et protéger autrement » de l’ANR</a:t>
            </a:r>
          </a:p>
          <a:p>
            <a:pPr marL="0" indent="0">
              <a:buNone/>
              <a:defRPr/>
            </a:pPr>
            <a:r>
              <a:rPr lang="fr-FR" sz="1400" dirty="0">
                <a:latin typeface="+mn-lt"/>
              </a:rPr>
              <a:t>2021-2027 : 3 000 000 €</a:t>
            </a:r>
          </a:p>
          <a:p>
            <a:pPr>
              <a:defRPr/>
            </a:pPr>
            <a:r>
              <a:rPr lang="fr-FR" sz="1400" dirty="0">
                <a:latin typeface="+mn-lt"/>
              </a:rPr>
              <a:t>5 organismes de recherche</a:t>
            </a:r>
          </a:p>
          <a:p>
            <a:pPr>
              <a:defRPr/>
            </a:pPr>
            <a:endParaRPr lang="fr-FR" sz="1400" dirty="0">
              <a:latin typeface="+mn-lt"/>
            </a:endParaRPr>
          </a:p>
          <a:p>
            <a:pPr>
              <a:defRPr/>
            </a:pPr>
            <a:endParaRPr lang="fr-FR" sz="1400" dirty="0">
              <a:latin typeface="+mn-lt"/>
            </a:endParaRPr>
          </a:p>
          <a:p>
            <a:pPr>
              <a:defRPr/>
            </a:pPr>
            <a:endParaRPr lang="fr-FR" sz="1400" dirty="0">
              <a:latin typeface="+mn-lt"/>
            </a:endParaRPr>
          </a:p>
          <a:p>
            <a:pPr>
              <a:defRPr/>
            </a:pPr>
            <a:r>
              <a:rPr lang="fr-FR" sz="1400" dirty="0">
                <a:latin typeface="+mn-lt"/>
              </a:rPr>
              <a:t>Un fort investissement dans la formation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</a:rPr>
              <a:t>9 étudiants en thèses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</a:rPr>
              <a:t>11 post-doctorants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dirty="0">
                <a:latin typeface="+mn-lt"/>
              </a:rPr>
              <a:t>+30 stagiaires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fr-FR" sz="1400" dirty="0">
              <a:latin typeface="+mn-lt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533EA3D-4A51-44FE-88C8-CDA99986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ACF089C-3A09-4B64-9FFA-053BBC20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VITAE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9AC6BD-11F5-4048-AAD4-A95C6747B9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39052"/>
            <a:ext cx="1192738" cy="11927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362917-F782-4B73-BCBE-2FCB9E512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61714"/>
            <a:ext cx="1160728" cy="6558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2FD9D98-4D0B-41D8-990A-D95428498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57123"/>
            <a:ext cx="1417383" cy="4960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6CFA6B9-7C41-4673-84C4-53F917CFD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56473"/>
            <a:ext cx="1958293" cy="56105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DFEEB52-51F3-4506-BDBA-FF3A5D270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5" y="2162815"/>
            <a:ext cx="1307312" cy="34521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33FC836-612A-4116-9E21-FB646DFBB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35" y="4181087"/>
            <a:ext cx="1160728" cy="40966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970EA38-24F2-4731-A281-5CCC6EBB8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758" y="3908348"/>
            <a:ext cx="911392" cy="91139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B58CEB5-2386-4C6A-84F5-189C53D8AF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40" y="4037873"/>
            <a:ext cx="759459" cy="74530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D27687D-AE14-405A-8919-400E7534F0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61" y="4200733"/>
            <a:ext cx="1442926" cy="38102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4BE4FE3-98E7-4493-9423-63BA93C9D9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97" y="4032511"/>
            <a:ext cx="872275" cy="78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1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2EDE90-EE1A-47E4-9A53-36C95BBDF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089" y="1275606"/>
            <a:ext cx="8191822" cy="3357116"/>
          </a:xfrm>
        </p:spPr>
        <p:txBody>
          <a:bodyPr>
            <a:normAutofit/>
          </a:bodyPr>
          <a:lstStyle/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Améliorer l'efficacité des méthodes de lutte contre les maladies fongiques de la vigne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Stimuler la recherche pour le développement de nouvelles solutions de biocontrôle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Évaluer la chaîne de valeur de la vigne au vin avec des systèmes de culture sans pesticides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Accompagner la transition dans les aspects techniques et socio-économiques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Intégrer les connaissances et fournir des scénarios de transition</a:t>
            </a:r>
            <a:endParaRPr lang="fr-FR" sz="1400" dirty="0"/>
          </a:p>
          <a:p>
            <a:pPr marL="542925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fr-FR" sz="1400" dirty="0">
                <a:latin typeface="+mj-lt"/>
              </a:rPr>
              <a:t>Créer des outils pertinents pour éclairer les politiques publiques et accompagner les viticulteurs</a:t>
            </a:r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B78D1A-9631-41EB-9D13-ADFBB880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7EF2911-6E99-4D61-957B-59526AB52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objectifs</a:t>
            </a:r>
          </a:p>
        </p:txBody>
      </p:sp>
    </p:spTree>
    <p:extLst>
      <p:ext uri="{BB962C8B-B14F-4D97-AF65-F5344CB8AC3E}">
        <p14:creationId xmlns:p14="http://schemas.microsoft.com/office/powerpoint/2010/main" val="157476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A76EA5F-63D1-42F3-81BB-3317F7212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75" y="915566"/>
            <a:ext cx="6729449" cy="3809879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60A90B-2FC8-4583-9889-F387A043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34B74EB-EED9-4DE9-B5BB-FA08533D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Cellule de coordination : le PMO</a:t>
            </a:r>
          </a:p>
        </p:txBody>
      </p:sp>
    </p:spTree>
    <p:extLst>
      <p:ext uri="{BB962C8B-B14F-4D97-AF65-F5344CB8AC3E}">
        <p14:creationId xmlns:p14="http://schemas.microsoft.com/office/powerpoint/2010/main" val="142011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CB016F6-F63A-4C34-AAFF-FF9FF9775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68" y="838250"/>
            <a:ext cx="6885263" cy="4209380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B951BE-A6E5-4D84-8B0F-C8FF3480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A3F75-D9A3-6947-874F-31A56651E033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AB63C87-5A67-45F6-972E-0C7B2514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Cellule d’animation : le PEC</a:t>
            </a:r>
          </a:p>
        </p:txBody>
      </p:sp>
    </p:spTree>
    <p:extLst>
      <p:ext uri="{BB962C8B-B14F-4D97-AF65-F5344CB8AC3E}">
        <p14:creationId xmlns:p14="http://schemas.microsoft.com/office/powerpoint/2010/main" val="14672593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diapo 2024 FR">
  <a:themeElements>
    <a:clrScheme name="Personnalisé 1">
      <a:dk1>
        <a:sysClr val="windowText" lastClr="000000"/>
      </a:dk1>
      <a:lt1>
        <a:sysClr val="window" lastClr="FFFFFF"/>
      </a:lt1>
      <a:dk2>
        <a:srgbClr val="4A6628"/>
      </a:dk2>
      <a:lt2>
        <a:srgbClr val="FFFFFF"/>
      </a:lt2>
      <a:accent1>
        <a:srgbClr val="4A6628"/>
      </a:accent1>
      <a:accent2>
        <a:srgbClr val="953734"/>
      </a:accent2>
      <a:accent3>
        <a:srgbClr val="76923C"/>
      </a:accent3>
      <a:accent4>
        <a:srgbClr val="5F497A"/>
      </a:accent4>
      <a:accent5>
        <a:srgbClr val="31859B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diapo 2024" id="{68842DC7-A878-4075-A401-A62E0248D86C}" vid="{99AC935B-3E68-4AE0-AB09-E637E51DB5B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diapo 2024-2025</Template>
  <TotalTime>157</TotalTime>
  <Words>799</Words>
  <Application>Microsoft Office PowerPoint</Application>
  <PresentationFormat>Affichage à l'écran (16:9)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Modèle diapo 2024 FR</vt:lpstr>
      <vt:lpstr>Viticulture sans pesticides : vers des socio-écosystèmes viticoles agroécologiques</vt:lpstr>
      <vt:lpstr>Un projet intégrant le vin et la vigne</vt:lpstr>
      <vt:lpstr>Un plancher de verre semble être atteint dans la réduction des produits phytosanitaires</vt:lpstr>
      <vt:lpstr>Un nouveau paradigme de recherche pour une agriculture sans pesticide</vt:lpstr>
      <vt:lpstr>Combiner différents leviers avec des effets partiels</vt:lpstr>
      <vt:lpstr>Le projet VITAE</vt:lpstr>
      <vt:lpstr>6 objectifs</vt:lpstr>
      <vt:lpstr>Cellule de coordination : le PMO</vt:lpstr>
      <vt:lpstr>Cellule d’animation : le PEC</vt:lpstr>
      <vt:lpstr>Un grand consortium de chercheurs</vt:lpstr>
      <vt:lpstr>Les axes de recherche</vt:lpstr>
      <vt:lpstr>Déployer des variétés résistantes et construire les futurs programmes de sélection</vt:lpstr>
      <vt:lpstr>Développer des solutions de biocontrôle</vt:lpstr>
      <vt:lpstr>Combiner différents leviers de lutte</vt:lpstr>
      <vt:lpstr>Transition agroécologique</vt:lpstr>
      <vt:lpstr>Élaborer des scénarios prospectifs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Viticulture sans pesticides : vers des socio-écosystèmes viticoles agroécologiques</dc:title>
  <dc:creator>Anais Mazeres</dc:creator>
  <cp:lastModifiedBy>Anais Mazeres</cp:lastModifiedBy>
  <cp:revision>20</cp:revision>
  <dcterms:created xsi:type="dcterms:W3CDTF">2026-01-28T10:39:09Z</dcterms:created>
  <dcterms:modified xsi:type="dcterms:W3CDTF">2026-01-28T15:02:28Z</dcterms:modified>
</cp:coreProperties>
</file>